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70" r:id="rId5"/>
    <p:sldId id="271" r:id="rId6"/>
    <p:sldId id="259" r:id="rId7"/>
    <p:sldId id="267" r:id="rId8"/>
    <p:sldId id="260" r:id="rId9"/>
    <p:sldId id="263" r:id="rId10"/>
    <p:sldId id="275" r:id="rId11"/>
    <p:sldId id="272" r:id="rId12"/>
    <p:sldId id="264" r:id="rId13"/>
    <p:sldId id="261" r:id="rId14"/>
    <p:sldId id="268" r:id="rId15"/>
    <p:sldId id="269" r:id="rId16"/>
    <p:sldId id="273" r:id="rId17"/>
    <p:sldId id="274" r:id="rId18"/>
    <p:sldId id="276" r:id="rId19"/>
    <p:sldId id="262" r:id="rId20"/>
    <p:sldId id="277" r:id="rId21"/>
    <p:sldId id="278" r:id="rId22"/>
    <p:sldId id="265" r:id="rId23"/>
    <p:sldId id="266" r:id="rId2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2"/>
    <p:restoredTop sz="94630"/>
  </p:normalViewPr>
  <p:slideViewPr>
    <p:cSldViewPr snapToGrid="0">
      <p:cViewPr>
        <p:scale>
          <a:sx n="120" d="100"/>
          <a:sy n="120" d="100"/>
        </p:scale>
        <p:origin x="360" y="-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21B059-9E5A-3FB2-CF77-550D50EF6D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2B18471-B29C-A836-CEB2-80346880894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4F5BE5D-D95A-3E83-CE0E-40C5AEBDEA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1663F91-DC0F-8B38-439B-206C9DCE24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032032-D18E-1A69-27A2-ECF4D47C45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77198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62E08-35E5-15CE-BE10-97DAD21DEA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DAA2E55-AF5D-8AAC-D8A7-A1E08F80A25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A25C408-DEB3-0A6A-ACD8-6FD71DD8FE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55613A0-44E2-EF51-C846-C63EB23811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B7211-6B5D-7F4A-CE2B-83ADF4C31C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48308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0E1AA60-B201-926B-F9BC-31DF1F1C6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DB42B37-BD23-AECC-69B9-7988FA0D100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B39832-629E-B247-9778-6103B98ED0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DE61C0-DEE7-84A3-9D7A-24462FD821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179BF7-AC91-12E2-AB4F-E78EB8AEBF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5144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A4F9CE-78C3-CED9-D21D-A8B6A67919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123DE2-9D88-BCC9-0653-6226B592508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1DD63F-3771-0ADF-074E-168B8BAFE3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16C7DC-2A5A-3E1D-E7BE-D7EDDC78E2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CF8955C-D465-93AA-CE69-0DE6179729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1385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563F5F-7FDC-7984-17BE-9F8D705D423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58CC41-5B26-29BC-6089-1D433A68D7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1A1DA-F4BB-73D5-1606-40849FEB9D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F3D8351-73C1-6BF5-42DC-FA7D7CBCC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250E1C-8BC5-CBE3-F2B8-3188F00FAB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56536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FD1B5-7F6C-CC2D-C869-60BC719194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1FCA90-F0AF-54A3-94AD-58097986D6B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2760E74-A32C-ED61-F4B3-EB7C97F8C02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5A135CC-CA10-94CC-7B2E-BD5BCBA552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A546C8-CD20-AD54-D43F-2762005DB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38DA7F-DBB7-BE41-783A-4083BF9139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7882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781166-6DF8-07F0-2C76-BE23F4A137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4B16430-917B-5512-3487-2414F6F6178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1BD647-FBC2-D224-F508-DA03440463B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ED4198-62B6-302F-A9B6-D9EEF5154C4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56EFE0F-A260-8AD4-9A1A-0596B2EA639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530A3176-5EF8-68B7-89B3-13E71B7484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9529620-7054-2EBC-F0A7-A34573B3C7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0E453C-4F71-2437-9CC1-154BA4379E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866377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81EEAA7-847A-5C84-E470-1152328813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B62A1A1-92DB-B760-8B57-04C929A9D58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62C2531-DC50-E619-44AE-053CBD0AD6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FA72116-EEB5-A5FC-F760-16D2815293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74041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CA8C4AD-0429-C6F7-86CB-10A140F2E7C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8AD4F5F-CB0D-2287-D651-EEBA9C5B73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B4293F-9D02-7ACF-F58E-0232E7279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7957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CA0286-2268-5E23-40FD-4E11B187BF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A6D4DF-7952-E713-1F81-13EC2057F8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F830BC7-3657-0342-93A0-AB9CBBB2833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78127ED-88E3-C838-B6E4-8CCF58913F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FB49CB-389A-466C-27D7-CDCABF3418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DE40D1-682D-81E9-A7B1-5402BBDE73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47059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334716-7A03-00BE-4321-A1BD5BE7CD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985287E-0522-98F9-9BBC-49614C03CE2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CB2AE3F-913F-B9BA-9854-0BF6AC9D669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0A99893-A87E-1939-D153-9BE5B3702B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77EF495-C2F9-23D9-2B89-79171D11B3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943DCB-3E1A-31B8-2AF0-8C317B07CC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317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A1DC8D6-5DD0-2CD1-ADE1-B796B78A7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D77A8CF-F3F6-CC72-FFD7-DEE5052232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A3D5496-B6B4-CAF1-5308-03A18E4559A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0A8CB-40E7-AD43-BA9D-877E7F09CF84}" type="datetimeFigureOut">
              <a:rPr lang="en-US" smtClean="0"/>
              <a:t>7/24/23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CEF1F4B-8B84-F765-2FED-8674C520E7E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4DACD4B-BA8E-9057-42EA-DE4EB71A638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2776229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B4A6D-08C8-9D2C-5FCE-C0FBE77FF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Title Page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5C6CB-C69D-850D-9A1E-DB01CE0B86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(Add Ames, Iowa background photo)</a:t>
            </a:r>
          </a:p>
        </p:txBody>
      </p:sp>
    </p:spTree>
    <p:extLst>
      <p:ext uri="{BB962C8B-B14F-4D97-AF65-F5344CB8AC3E}">
        <p14:creationId xmlns:p14="http://schemas.microsoft.com/office/powerpoint/2010/main" val="3826248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D3DCC5-275E-3960-AF9A-1DDE717B8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Part 2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5DBD270-873F-0EEB-5B19-E3D8990A37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354" y="1425403"/>
            <a:ext cx="4290090" cy="4290090"/>
          </a:xfrm>
          <a:prstGeom prst="rect">
            <a:avLst/>
          </a:prstGeom>
        </p:spPr>
      </p:pic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225E200-091B-004A-F238-3D0009752AC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6892558" y="988572"/>
            <a:ext cx="4290089" cy="48808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86313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514395-5C6A-771D-2629-C168E93194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 Part 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05976B6-1552-A76D-14D9-DE7C25FA759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210050" y="2274094"/>
            <a:ext cx="3771900" cy="3454400"/>
          </a:xfrm>
          <a:prstGeom prst="rect">
            <a:avLst/>
          </a:prstGeom>
        </p:spPr>
      </p:pic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D74C8234-0916-9292-5A93-078C38CD791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6550" y="2250873"/>
            <a:ext cx="3873500" cy="3467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45465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212F9-ED1F-B0C6-B175-03809EACF9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Selection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10D60C1-E1B2-C39D-A3A9-6FDA797EBF2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Methods used for feature selection (Lasso, VIF, SFS)</a:t>
            </a:r>
          </a:p>
          <a:p>
            <a:r>
              <a:rPr lang="en-US" dirty="0"/>
              <a:t>Due to multicollinearity issues, VIF and Lasso were unnecessary</a:t>
            </a:r>
          </a:p>
          <a:p>
            <a:r>
              <a:rPr lang="en-US" dirty="0"/>
              <a:t>Chose to use ensemble techniques that can handle multicollinearity</a:t>
            </a:r>
          </a:p>
          <a:p>
            <a:r>
              <a:rPr lang="en-US" dirty="0"/>
              <a:t>Thus SFS was used as a greedy process, both </a:t>
            </a:r>
            <a:r>
              <a:rPr lang="en-US" dirty="0" err="1"/>
              <a:t>fwd</a:t>
            </a:r>
            <a:r>
              <a:rPr lang="en-US" dirty="0"/>
              <a:t> and </a:t>
            </a:r>
            <a:r>
              <a:rPr lang="en-US" dirty="0" err="1"/>
              <a:t>bwd</a:t>
            </a:r>
            <a:r>
              <a:rPr lang="en-US" dirty="0"/>
              <a:t>, which resulted in 37 features selected for the final model</a:t>
            </a:r>
          </a:p>
          <a:p>
            <a:r>
              <a:rPr lang="en-US" dirty="0"/>
              <a:t>Describe the important features in some way using a diagram or list of correlation/</a:t>
            </a:r>
            <a:r>
              <a:rPr lang="en-US" dirty="0" err="1"/>
              <a:t>importances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9337889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5C7817-1BFF-C9E7-63CC-91790F74506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62255"/>
            <a:ext cx="10515600" cy="1325563"/>
          </a:xfrm>
        </p:spPr>
        <p:txBody>
          <a:bodyPr/>
          <a:lstStyle/>
          <a:p>
            <a:r>
              <a:rPr lang="en-US" dirty="0"/>
              <a:t>Compare 2019 to 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7B878B-CD2C-B39F-AFE7-28C09C352DF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65485" y="1822222"/>
            <a:ext cx="6037943" cy="4351338"/>
          </a:xfrm>
        </p:spPr>
        <p:txBody>
          <a:bodyPr/>
          <a:lstStyle/>
          <a:p>
            <a:r>
              <a:rPr lang="en-US" dirty="0"/>
              <a:t>Compare means of different features across both years, including </a:t>
            </a:r>
            <a:r>
              <a:rPr lang="en-US" dirty="0" err="1"/>
              <a:t>SalePrice</a:t>
            </a:r>
            <a:endParaRPr lang="en-US" dirty="0"/>
          </a:p>
          <a:p>
            <a:r>
              <a:rPr lang="en-US" dirty="0"/>
              <a:t>Assess how the market may have changed due to the Pandemic</a:t>
            </a:r>
          </a:p>
          <a:p>
            <a:r>
              <a:rPr lang="en-US" dirty="0"/>
              <a:t>Add visualizations (map comparisons, AB testing table, hypothesis testing table </a:t>
            </a:r>
            <a:r>
              <a:rPr lang="en-US" dirty="0" err="1"/>
              <a:t>etc</a:t>
            </a:r>
            <a:r>
              <a:rPr lang="en-US" dirty="0"/>
              <a:t>…)</a:t>
            </a:r>
          </a:p>
          <a:p>
            <a:endParaRPr lang="en-US" dirty="0"/>
          </a:p>
          <a:p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470A9DBE-4224-5E7D-22B0-987BA2D837C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1719280"/>
              </p:ext>
            </p:extLst>
          </p:nvPr>
        </p:nvGraphicFramePr>
        <p:xfrm>
          <a:off x="838200" y="1589086"/>
          <a:ext cx="4203185" cy="3456432"/>
        </p:xfrm>
        <a:graphic>
          <a:graphicData uri="http://schemas.openxmlformats.org/drawingml/2006/table">
            <a:tbl>
              <a:tblPr firstRow="1" firstCol="1">
                <a:tableStyleId>{93296810-A885-4BE3-A3E7-6D5BEEA58F35}</a:tableStyleId>
              </a:tblPr>
              <a:tblGrid>
                <a:gridCol w="1463739">
                  <a:extLst>
                    <a:ext uri="{9D8B030D-6E8A-4147-A177-3AD203B41FA5}">
                      <a16:colId xmlns:a16="http://schemas.microsoft.com/office/drawing/2014/main" val="1190677183"/>
                    </a:ext>
                  </a:extLst>
                </a:gridCol>
                <a:gridCol w="1631725">
                  <a:extLst>
                    <a:ext uri="{9D8B030D-6E8A-4147-A177-3AD203B41FA5}">
                      <a16:colId xmlns:a16="http://schemas.microsoft.com/office/drawing/2014/main" val="3008647542"/>
                    </a:ext>
                  </a:extLst>
                </a:gridCol>
                <a:gridCol w="1107721">
                  <a:extLst>
                    <a:ext uri="{9D8B030D-6E8A-4147-A177-3AD203B41FA5}">
                      <a16:colId xmlns:a16="http://schemas.microsoft.com/office/drawing/2014/main" val="2056312502"/>
                    </a:ext>
                  </a:extLst>
                </a:gridCol>
              </a:tblGrid>
              <a:tr h="246888"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Feature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2019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2021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577772073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Neighborhood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Sawyer West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North Ridge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02740314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Old Town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5060589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Building Type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Townhouse End Unit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0329329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Exterior Materials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Wood Shingles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6485811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Heating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Gravity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6334158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Central Air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No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75062515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Cars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06858413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Month Sold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569189972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87398487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24081356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6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891667250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587456114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Number of Bedrooms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5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43154656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1409E4B-DD16-00AB-81AB-ADB2556665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6346751"/>
              </p:ext>
            </p:extLst>
          </p:nvPr>
        </p:nvGraphicFramePr>
        <p:xfrm>
          <a:off x="838199" y="5178604"/>
          <a:ext cx="4197096" cy="740664"/>
        </p:xfrm>
        <a:graphic>
          <a:graphicData uri="http://schemas.openxmlformats.org/drawingml/2006/table">
            <a:tbl>
              <a:tblPr firstRow="1" firstCol="1">
                <a:tableStyleId>{93296810-A885-4BE3-A3E7-6D5BEEA58F35}</a:tableStyleId>
              </a:tblPr>
              <a:tblGrid>
                <a:gridCol w="1463040">
                  <a:extLst>
                    <a:ext uri="{9D8B030D-6E8A-4147-A177-3AD203B41FA5}">
                      <a16:colId xmlns:a16="http://schemas.microsoft.com/office/drawing/2014/main" val="1766693609"/>
                    </a:ext>
                  </a:extLst>
                </a:gridCol>
                <a:gridCol w="1627632">
                  <a:extLst>
                    <a:ext uri="{9D8B030D-6E8A-4147-A177-3AD203B41FA5}">
                      <a16:colId xmlns:a16="http://schemas.microsoft.com/office/drawing/2014/main" val="3925200167"/>
                    </a:ext>
                  </a:extLst>
                </a:gridCol>
                <a:gridCol w="1106424">
                  <a:extLst>
                    <a:ext uri="{9D8B030D-6E8A-4147-A177-3AD203B41FA5}">
                      <a16:colId xmlns:a16="http://schemas.microsoft.com/office/drawing/2014/main" val="4041481603"/>
                    </a:ext>
                  </a:extLst>
                </a:gridCol>
              </a:tblGrid>
              <a:tr h="246888"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Feature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2019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2021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16558983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Closest 5 Services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226.17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214.03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339813166"/>
                  </a:ext>
                </a:extLst>
              </a:tr>
              <a:tr h="246888">
                <a:tc>
                  <a:txBody>
                    <a:bodyPr/>
                    <a:lstStyle/>
                    <a:p>
                      <a:pPr marL="0" algn="l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All Services Average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365.81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marL="0" algn="ctr" defTabSz="914400" rtl="0" eaLnBrk="1" fontAlgn="b" latinLnBrk="0" hangingPunct="1"/>
                      <a:r>
                        <a:rPr lang="en-US" sz="1200" b="0" u="none" strike="noStrike" kern="1200" dirty="0">
                          <a:solidFill>
                            <a:srgbClr val="000000"/>
                          </a:solidFill>
                          <a:effectLst/>
                        </a:rPr>
                        <a:t>352.44 seconds</a:t>
                      </a:r>
                      <a:endParaRPr lang="en-US" sz="1200" b="0" u="none" strike="noStrike" kern="1200" dirty="0">
                        <a:solidFill>
                          <a:srgbClr val="0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45720" marR="45720" marT="9525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mpd="sng">
                      <a:noFill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9225357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62078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62D0D7-4F15-8785-F136-A06DF2F46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Compare 2019 to 2021 Slide 2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4D3728D6-966C-3708-1143-623246DAD1D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84521" y="1183256"/>
            <a:ext cx="9526772" cy="5496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30299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A65CCC-B6EE-E752-0907-BFB44626CA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935" y="90606"/>
            <a:ext cx="10177130" cy="815089"/>
          </a:xfrm>
        </p:spPr>
        <p:txBody>
          <a:bodyPr/>
          <a:lstStyle/>
          <a:p>
            <a:pPr algn="ctr"/>
            <a:r>
              <a:rPr lang="en-US" dirty="0"/>
              <a:t>Compare 2019 to 2021 Slide 3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D7C18EE7-B268-2073-5D52-7FB480DC07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1255" y="808074"/>
            <a:ext cx="10329489" cy="5959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864033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BB6162-0A99-AAD5-C0FD-817411E6C2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8586" y="99254"/>
            <a:ext cx="10515600" cy="1325563"/>
          </a:xfrm>
        </p:spPr>
        <p:txBody>
          <a:bodyPr/>
          <a:lstStyle/>
          <a:p>
            <a:r>
              <a:rPr lang="en-US" dirty="0"/>
              <a:t>Compare 2019 to 2021 Slide 4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7895D04-196A-9ED8-A2BD-B9CD6D0CE7D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48586" y="601148"/>
            <a:ext cx="10845209" cy="6256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681184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50AD56-1DF4-00F7-1F78-C7ED4E61CB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Compare 2019 to 2021 slide 5</a:t>
            </a:r>
            <a:br>
              <a:rPr lang="en-US" dirty="0"/>
            </a:b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22BE579-9EE9-6436-4F19-39ECAA06A9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18298" y="1123599"/>
            <a:ext cx="5757087" cy="5444687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A31F21AF-C3F9-7229-E877-9FC2682C45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1497" y="1425250"/>
            <a:ext cx="4192191" cy="41921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62896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61B205-4132-2C0C-2793-A0AF139689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BE6AD7-5A9E-0485-A098-30F239B5821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B096094-9092-B15E-87B4-FAA5A44EACE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814" y="316911"/>
            <a:ext cx="5604687" cy="61759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4919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04B741-627B-A993-7B96-1CFFB8638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Model selection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EBB159-5ADF-4611-D580-8D26899DA56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Describe what models were tried (Linear, </a:t>
            </a:r>
            <a:r>
              <a:rPr lang="en-US" dirty="0" err="1"/>
              <a:t>RandomForest</a:t>
            </a:r>
            <a:r>
              <a:rPr lang="en-US" dirty="0"/>
              <a:t>, Support Vector Regression, </a:t>
            </a:r>
            <a:r>
              <a:rPr lang="en-US" dirty="0" err="1"/>
              <a:t>GradientBoosting</a:t>
            </a:r>
            <a:r>
              <a:rPr lang="en-US" dirty="0"/>
              <a:t>)</a:t>
            </a:r>
          </a:p>
          <a:p>
            <a:r>
              <a:rPr lang="en-US" dirty="0"/>
              <a:t>Found that </a:t>
            </a:r>
            <a:r>
              <a:rPr lang="en-US" dirty="0" err="1"/>
              <a:t>GradientBoosting</a:t>
            </a:r>
            <a:r>
              <a:rPr lang="en-US" dirty="0"/>
              <a:t> was the best model with R^2 of ~89%</a:t>
            </a:r>
          </a:p>
          <a:p>
            <a:r>
              <a:rPr lang="en-US" dirty="0"/>
              <a:t>Performed </a:t>
            </a:r>
            <a:r>
              <a:rPr lang="en-US" dirty="0" err="1"/>
              <a:t>GridSearchCV</a:t>
            </a:r>
            <a:r>
              <a:rPr lang="en-US" dirty="0"/>
              <a:t> to tune hyperparameters for our best model</a:t>
            </a:r>
          </a:p>
          <a:p>
            <a:r>
              <a:rPr lang="en-US" dirty="0"/>
              <a:t>Performed a feature selection using a greedy algorithm (Sequential Feature Selector) to narrow fields down. Ended up with 37 fields total</a:t>
            </a:r>
          </a:p>
          <a:p>
            <a:r>
              <a:rPr lang="en-US" dirty="0"/>
              <a:t>The final model used </a:t>
            </a:r>
            <a:r>
              <a:rPr lang="en-US" dirty="0" err="1"/>
              <a:t>friedman_mse</a:t>
            </a:r>
            <a:r>
              <a:rPr lang="en-US" dirty="0"/>
              <a:t> criterion and </a:t>
            </a:r>
            <a:r>
              <a:rPr lang="en-US" dirty="0" err="1"/>
              <a:t>squared_error</a:t>
            </a:r>
            <a:r>
              <a:rPr lang="en-US" dirty="0"/>
              <a:t> loss function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921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2460-F467-A9D6-0782-0C24AB1ADC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F165-1FBB-D018-3EF1-1EFCB6009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1600" dirty="0"/>
              <a:t>Who we are: a consultant for real estate firm</a:t>
            </a:r>
          </a:p>
          <a:p>
            <a:r>
              <a:rPr lang="en-US" sz="1600" dirty="0"/>
              <a:t>Real Estate firm clients would be people moving from a larger city to a smaller town like Ames to save on housing costs, but work remotely</a:t>
            </a:r>
          </a:p>
          <a:p>
            <a:r>
              <a:rPr lang="en-US" sz="1600" dirty="0"/>
              <a:t>Client main concerns:</a:t>
            </a:r>
          </a:p>
          <a:p>
            <a:pPr lvl="1"/>
            <a:r>
              <a:rPr lang="en-US" sz="1600" dirty="0"/>
              <a:t>Proximity to particular services specified by the client</a:t>
            </a:r>
          </a:p>
          <a:p>
            <a:pPr lvl="1"/>
            <a:r>
              <a:rPr lang="en-US" sz="1600" dirty="0"/>
              <a:t>Housing price based on amenities</a:t>
            </a:r>
          </a:p>
          <a:p>
            <a:r>
              <a:rPr lang="en-US" sz="1600" dirty="0"/>
              <a:t>Real Estate Firm concerns:</a:t>
            </a:r>
          </a:p>
          <a:p>
            <a:pPr lvl="1"/>
            <a:r>
              <a:rPr lang="en-US" sz="1600" dirty="0"/>
              <a:t>How did the housing market change due to the pandemic (i.e. 2019 vs 2021 data)</a:t>
            </a:r>
          </a:p>
          <a:p>
            <a:pPr lvl="1"/>
            <a:r>
              <a:rPr lang="en-US" sz="1600" dirty="0"/>
              <a:t>Proximity to which services impact sale price the most to better advise their clients </a:t>
            </a:r>
          </a:p>
          <a:p>
            <a:pPr lvl="1"/>
            <a:r>
              <a:rPr lang="en-US" sz="1600" dirty="0"/>
              <a:t>Wants to understand where to position advertising</a:t>
            </a:r>
          </a:p>
          <a:p>
            <a:pPr lvl="1"/>
            <a:endParaRPr lang="en-US" sz="1600" dirty="0"/>
          </a:p>
          <a:p>
            <a:pPr lvl="1"/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4618037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8F6504-BA62-4FB9-905B-5596A6B79C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Final Model slide 2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8E1A58-840C-EF29-0572-F575A29E275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3840126" cy="4351338"/>
          </a:xfrm>
        </p:spPr>
        <p:txBody>
          <a:bodyPr>
            <a:normAutofit/>
          </a:bodyPr>
          <a:lstStyle/>
          <a:p>
            <a:r>
              <a:rPr lang="en-US" sz="1400" dirty="0"/>
              <a:t>Final model used the  </a:t>
            </a:r>
            <a:r>
              <a:rPr lang="en-US" sz="1400" dirty="0" err="1"/>
              <a:t>OthAc_S</a:t>
            </a:r>
            <a:r>
              <a:rPr lang="en-US" sz="1400" dirty="0"/>
              <a:t> feature as opposed to </a:t>
            </a:r>
            <a:r>
              <a:rPr lang="en-US" sz="1400" dirty="0" err="1"/>
              <a:t>TtlVal_AsrYr</a:t>
            </a:r>
            <a:r>
              <a:rPr lang="en-US" sz="1400" dirty="0"/>
              <a:t>.  </a:t>
            </a:r>
            <a:r>
              <a:rPr lang="en-US" sz="1400" dirty="0" err="1"/>
              <a:t>TtlVal_AsrYr</a:t>
            </a:r>
            <a:r>
              <a:rPr lang="en-US" sz="1400" dirty="0"/>
              <a:t> includes land value and home value, whereas </a:t>
            </a:r>
            <a:r>
              <a:rPr lang="en-US" sz="1400" dirty="0" err="1"/>
              <a:t>OthAc</a:t>
            </a:r>
            <a:r>
              <a:rPr lang="en-US" sz="1400" dirty="0"/>
              <a:t> focuses only on H </a:t>
            </a:r>
            <a:r>
              <a:rPr lang="en-US" sz="1400" dirty="0" err="1"/>
              <a:t>ouse</a:t>
            </a:r>
            <a:r>
              <a:rPr lang="en-US" sz="1400" dirty="0"/>
              <a:t> value.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11254C6-6AE5-D3AA-D016-F263389EA87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13056" y="1825625"/>
            <a:ext cx="4601240" cy="3982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8562841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6CAB2A-1B1B-4F63-B166-AFCF74A3DF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8131"/>
          </a:xfrm>
        </p:spPr>
        <p:txBody>
          <a:bodyPr/>
          <a:lstStyle/>
          <a:p>
            <a:r>
              <a:rPr lang="en-US" dirty="0"/>
              <a:t>Final Model Slide 3</a:t>
            </a:r>
          </a:p>
        </p:txBody>
      </p:sp>
      <p:pic>
        <p:nvPicPr>
          <p:cNvPr id="9" name="Content Placeholder 8" descr="A diagram of a number&#10;&#10;Description automatically generated with medium confidence">
            <a:extLst>
              <a:ext uri="{FF2B5EF4-FFF2-40B4-BE49-F238E27FC236}">
                <a16:creationId xmlns:a16="http://schemas.microsoft.com/office/drawing/2014/main" id="{8ED7F970-BE00-96AF-A4D0-796CCAAB82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04094" y="1637414"/>
            <a:ext cx="8936388" cy="4252488"/>
          </a:xfrm>
        </p:spPr>
      </p:pic>
    </p:spTree>
    <p:extLst>
      <p:ext uri="{BB962C8B-B14F-4D97-AF65-F5344CB8AC3E}">
        <p14:creationId xmlns:p14="http://schemas.microsoft.com/office/powerpoint/2010/main" val="37062569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D9643A-08FE-4ADB-464F-B6EAAABC8C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Sample House Sale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B5C722-24F7-C9AF-F5BB-FA9AFD2AF30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48778" y="2208300"/>
            <a:ext cx="5178778" cy="3181437"/>
          </a:xfrm>
        </p:spPr>
        <p:txBody>
          <a:bodyPr/>
          <a:lstStyle/>
          <a:p>
            <a:r>
              <a:rPr lang="en-US" sz="1600" dirty="0"/>
              <a:t>Want to predict price for 2019 and 2021</a:t>
            </a:r>
          </a:p>
          <a:p>
            <a:r>
              <a:rPr lang="en-US" sz="1600" dirty="0"/>
              <a:t>Homes Built after 1946 (post-war)</a:t>
            </a:r>
          </a:p>
          <a:p>
            <a:r>
              <a:rPr lang="en-US" sz="1600" dirty="0"/>
              <a:t>4212 is a condo, 22472 is a townhome</a:t>
            </a:r>
          </a:p>
          <a:p>
            <a:r>
              <a:rPr lang="en-US" sz="1600" dirty="0"/>
              <a:t>They only differ in price by $10k</a:t>
            </a:r>
          </a:p>
          <a:p>
            <a:r>
              <a:rPr lang="en-US" sz="1600" dirty="0"/>
              <a:t>For both, the cheapest change is to add a Garage</a:t>
            </a:r>
          </a:p>
          <a:p>
            <a:r>
              <a:rPr lang="en-US" sz="1600" dirty="0"/>
              <a:t>More expensive to find a similar home closer to a Spa vs Organic Grocery store for both</a:t>
            </a:r>
          </a:p>
          <a:p>
            <a:r>
              <a:rPr lang="en-US" sz="1600" dirty="0"/>
              <a:t>2021 housing prices are significantly larger than 2019 for both types of houses</a:t>
            </a:r>
          </a:p>
          <a:p>
            <a:endParaRPr lang="en-US" sz="16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942DBA15-DDB4-4761-5053-E1CFCF9E56B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46484520"/>
              </p:ext>
            </p:extLst>
          </p:nvPr>
        </p:nvGraphicFramePr>
        <p:xfrm>
          <a:off x="838199" y="3967337"/>
          <a:ext cx="5410199" cy="1422400"/>
        </p:xfrm>
        <a:graphic>
          <a:graphicData uri="http://schemas.openxmlformats.org/drawingml/2006/table">
            <a:tbl>
              <a:tblPr firstRow="1">
                <a:tableStyleId>{08FB837D-C827-4EFA-A057-4D05807E0F7C}</a:tableStyleId>
              </a:tblPr>
              <a:tblGrid>
                <a:gridCol w="1130820">
                  <a:extLst>
                    <a:ext uri="{9D8B030D-6E8A-4147-A177-3AD203B41FA5}">
                      <a16:colId xmlns:a16="http://schemas.microsoft.com/office/drawing/2014/main" val="238901303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2791227287"/>
                    </a:ext>
                  </a:extLst>
                </a:gridCol>
                <a:gridCol w="1510928">
                  <a:extLst>
                    <a:ext uri="{9D8B030D-6E8A-4147-A177-3AD203B41FA5}">
                      <a16:colId xmlns:a16="http://schemas.microsoft.com/office/drawing/2014/main" val="2638987418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3581882041"/>
                    </a:ext>
                  </a:extLst>
                </a:gridCol>
                <a:gridCol w="1114983">
                  <a:extLst>
                    <a:ext uri="{9D8B030D-6E8A-4147-A177-3AD203B41FA5}">
                      <a16:colId xmlns:a16="http://schemas.microsoft.com/office/drawing/2014/main" val="239604016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Sale No. 4212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Built: 1998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Changes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SalePrice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Percent Increase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58091216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$90,700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25510374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Fireplace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$126,428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39.39%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68065976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Garage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$124,172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36.90%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66464840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Org Grocery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$124,721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37.51%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070142955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Spa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$128,674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41.87%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54643090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Year Sold 2021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$130,130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43.47%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52131030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D76229C1-522D-4F52-228C-49BF87FDE2D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03359899"/>
              </p:ext>
            </p:extLst>
          </p:nvPr>
        </p:nvGraphicFramePr>
        <p:xfrm>
          <a:off x="838200" y="2208300"/>
          <a:ext cx="5410199" cy="1422400"/>
        </p:xfrm>
        <a:graphic>
          <a:graphicData uri="http://schemas.openxmlformats.org/drawingml/2006/table">
            <a:tbl>
              <a:tblPr firstRow="1">
                <a:tableStyleId>{08FB837D-C827-4EFA-A057-4D05807E0F7C}</a:tableStyleId>
              </a:tblPr>
              <a:tblGrid>
                <a:gridCol w="1130820">
                  <a:extLst>
                    <a:ext uri="{9D8B030D-6E8A-4147-A177-3AD203B41FA5}">
                      <a16:colId xmlns:a16="http://schemas.microsoft.com/office/drawing/2014/main" val="2440180931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2646699483"/>
                    </a:ext>
                  </a:extLst>
                </a:gridCol>
                <a:gridCol w="1510928">
                  <a:extLst>
                    <a:ext uri="{9D8B030D-6E8A-4147-A177-3AD203B41FA5}">
                      <a16:colId xmlns:a16="http://schemas.microsoft.com/office/drawing/2014/main" val="2985341869"/>
                    </a:ext>
                  </a:extLst>
                </a:gridCol>
                <a:gridCol w="826734">
                  <a:extLst>
                    <a:ext uri="{9D8B030D-6E8A-4147-A177-3AD203B41FA5}">
                      <a16:colId xmlns:a16="http://schemas.microsoft.com/office/drawing/2014/main" val="3033166273"/>
                    </a:ext>
                  </a:extLst>
                </a:gridCol>
                <a:gridCol w="1114983">
                  <a:extLst>
                    <a:ext uri="{9D8B030D-6E8A-4147-A177-3AD203B41FA5}">
                      <a16:colId xmlns:a16="http://schemas.microsoft.com/office/drawing/2014/main" val="3971639364"/>
                    </a:ext>
                  </a:extLst>
                </a:gridCol>
              </a:tblGrid>
              <a:tr h="203200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Sale No. 22472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Built: 1970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Changes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SalePrice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Percent Increase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98944454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None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$101,000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0.00%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106437479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Fireplace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$124,945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23.71%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948097900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Add Garage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$113,701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12.58%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1534311313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Org Grocery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$115,799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14.65%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2037076774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Closest to Spa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$131,088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29.79%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305278361"/>
                  </a:ext>
                </a:extLst>
              </a:tr>
              <a:tr h="203200"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Year Sold 2021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>
                          <a:solidFill>
                            <a:srgbClr val="000000"/>
                          </a:solidFill>
                          <a:effectLst/>
                        </a:rPr>
                        <a:t>$121,251</a:t>
                      </a:r>
                      <a:endParaRPr lang="en-US" sz="12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tc>
                  <a:txBody>
                    <a:bodyPr/>
                    <a:lstStyle/>
                    <a:p>
                      <a:pPr algn="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20.05%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9525" marR="9525" marT="9525" marB="0" anchor="b"/>
                </a:tc>
                <a:extLst>
                  <a:ext uri="{0D108BD9-81ED-4DB2-BD59-A6C34878D82A}">
                    <a16:rowId xmlns:a16="http://schemas.microsoft.com/office/drawing/2014/main" val="378895932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4915184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C0AEB2-E4AB-B65F-6BDB-FA67CEE8A9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9D7599-E5C0-175A-0EEB-EB6B17872D6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sz="2400" dirty="0"/>
              <a:t>Pandemic effects on housing market in Ames, Iowa:</a:t>
            </a:r>
          </a:p>
          <a:p>
            <a:pPr lvl="1"/>
            <a:r>
              <a:rPr lang="en-US" sz="2000" dirty="0"/>
              <a:t>Houses sold were more concentrated in the center of town and in the north and less in the west</a:t>
            </a:r>
          </a:p>
          <a:p>
            <a:pPr lvl="1"/>
            <a:r>
              <a:rPr lang="en-US" sz="2000" dirty="0"/>
              <a:t>Houses sold were closer to services in general by driving time</a:t>
            </a:r>
          </a:p>
          <a:p>
            <a:pPr lvl="1"/>
            <a:r>
              <a:rPr lang="en-US" sz="2000" dirty="0"/>
              <a:t>Houses sold were closer to religious services and further away from fitness services</a:t>
            </a:r>
          </a:p>
          <a:p>
            <a:pPr lvl="1"/>
            <a:r>
              <a:rPr lang="en-US" sz="2000" dirty="0"/>
              <a:t>Houses sold were generally older in 2021 than 2019</a:t>
            </a:r>
          </a:p>
          <a:p>
            <a:pPr lvl="1"/>
            <a:r>
              <a:rPr lang="en-US" sz="2000" dirty="0"/>
              <a:t>The market had a more even distribution throughout the year, as opposed to most sales occurring in the summer</a:t>
            </a:r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pPr lvl="1"/>
            <a:endParaRPr lang="en-US" sz="2000" dirty="0"/>
          </a:p>
          <a:p>
            <a:endParaRPr lang="en-US" sz="2400" dirty="0"/>
          </a:p>
          <a:p>
            <a:r>
              <a:rPr lang="en-US" sz="2400" dirty="0"/>
              <a:t>What locations would Real Estate Agents want to advertise as good locations for people coming from out of town</a:t>
            </a:r>
          </a:p>
          <a:p>
            <a:r>
              <a:rPr lang="en-US" sz="2400" dirty="0"/>
              <a:t>For some out of towners moving from another city what are the best locations for them in terms of convenience and price of the homes (particularly for remote workers)</a:t>
            </a:r>
          </a:p>
          <a:p>
            <a:endParaRPr lang="en-US" sz="2400" dirty="0"/>
          </a:p>
          <a:p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212884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45D37F4E-DDB4-456B-97E0-9937730A039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/>
          </a:bodyPr>
          <a:lstStyle/>
          <a:p>
            <a:r>
              <a:rPr lang="en-US" sz="5400"/>
              <a:t>Housing Data Slide</a:t>
            </a:r>
          </a:p>
        </p:txBody>
      </p:sp>
      <p:sp>
        <p:nvSpPr>
          <p:cNvPr id="11" name="sketchy line">
            <a:extLst>
              <a:ext uri="{FF2B5EF4-FFF2-40B4-BE49-F238E27FC236}">
                <a16:creationId xmlns:a16="http://schemas.microsoft.com/office/drawing/2014/main" id="{B2DD41CD-8F47-4F56-AD12-4E2FF76969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72493" y="1681544"/>
            <a:ext cx="10972800" cy="18288"/>
          </a:xfrm>
          <a:custGeom>
            <a:avLst/>
            <a:gdLst>
              <a:gd name="connsiteX0" fmla="*/ 0 w 10972800"/>
              <a:gd name="connsiteY0" fmla="*/ 0 h 18288"/>
              <a:gd name="connsiteX1" fmla="*/ 356616 w 10972800"/>
              <a:gd name="connsiteY1" fmla="*/ 0 h 18288"/>
              <a:gd name="connsiteX2" fmla="*/ 1042416 w 10972800"/>
              <a:gd name="connsiteY2" fmla="*/ 0 h 18288"/>
              <a:gd name="connsiteX3" fmla="*/ 1947672 w 10972800"/>
              <a:gd name="connsiteY3" fmla="*/ 0 h 18288"/>
              <a:gd name="connsiteX4" fmla="*/ 2633472 w 10972800"/>
              <a:gd name="connsiteY4" fmla="*/ 0 h 18288"/>
              <a:gd name="connsiteX5" fmla="*/ 2990088 w 10972800"/>
              <a:gd name="connsiteY5" fmla="*/ 0 h 18288"/>
              <a:gd name="connsiteX6" fmla="*/ 3456432 w 10972800"/>
              <a:gd name="connsiteY6" fmla="*/ 0 h 18288"/>
              <a:gd name="connsiteX7" fmla="*/ 4361688 w 10972800"/>
              <a:gd name="connsiteY7" fmla="*/ 0 h 18288"/>
              <a:gd name="connsiteX8" fmla="*/ 5266944 w 10972800"/>
              <a:gd name="connsiteY8" fmla="*/ 0 h 18288"/>
              <a:gd name="connsiteX9" fmla="*/ 6172200 w 10972800"/>
              <a:gd name="connsiteY9" fmla="*/ 0 h 18288"/>
              <a:gd name="connsiteX10" fmla="*/ 6528816 w 10972800"/>
              <a:gd name="connsiteY10" fmla="*/ 0 h 18288"/>
              <a:gd name="connsiteX11" fmla="*/ 7214616 w 10972800"/>
              <a:gd name="connsiteY11" fmla="*/ 0 h 18288"/>
              <a:gd name="connsiteX12" fmla="*/ 7790688 w 10972800"/>
              <a:gd name="connsiteY12" fmla="*/ 0 h 18288"/>
              <a:gd name="connsiteX13" fmla="*/ 8147304 w 10972800"/>
              <a:gd name="connsiteY13" fmla="*/ 0 h 18288"/>
              <a:gd name="connsiteX14" fmla="*/ 9052560 w 10972800"/>
              <a:gd name="connsiteY14" fmla="*/ 0 h 18288"/>
              <a:gd name="connsiteX15" fmla="*/ 9409176 w 10972800"/>
              <a:gd name="connsiteY15" fmla="*/ 0 h 18288"/>
              <a:gd name="connsiteX16" fmla="*/ 9765792 w 10972800"/>
              <a:gd name="connsiteY16" fmla="*/ 0 h 18288"/>
              <a:gd name="connsiteX17" fmla="*/ 10341864 w 10972800"/>
              <a:gd name="connsiteY17" fmla="*/ 0 h 18288"/>
              <a:gd name="connsiteX18" fmla="*/ 10972800 w 10972800"/>
              <a:gd name="connsiteY18" fmla="*/ 0 h 18288"/>
              <a:gd name="connsiteX19" fmla="*/ 10972800 w 10972800"/>
              <a:gd name="connsiteY19" fmla="*/ 18288 h 18288"/>
              <a:gd name="connsiteX20" fmla="*/ 10177272 w 10972800"/>
              <a:gd name="connsiteY20" fmla="*/ 18288 h 18288"/>
              <a:gd name="connsiteX21" fmla="*/ 9820656 w 10972800"/>
              <a:gd name="connsiteY21" fmla="*/ 18288 h 18288"/>
              <a:gd name="connsiteX22" fmla="*/ 9464040 w 10972800"/>
              <a:gd name="connsiteY22" fmla="*/ 18288 h 18288"/>
              <a:gd name="connsiteX23" fmla="*/ 8778240 w 10972800"/>
              <a:gd name="connsiteY23" fmla="*/ 18288 h 18288"/>
              <a:gd name="connsiteX24" fmla="*/ 8421624 w 10972800"/>
              <a:gd name="connsiteY24" fmla="*/ 18288 h 18288"/>
              <a:gd name="connsiteX25" fmla="*/ 7735824 w 10972800"/>
              <a:gd name="connsiteY25" fmla="*/ 18288 h 18288"/>
              <a:gd name="connsiteX26" fmla="*/ 6940296 w 10972800"/>
              <a:gd name="connsiteY26" fmla="*/ 18288 h 18288"/>
              <a:gd name="connsiteX27" fmla="*/ 6254496 w 10972800"/>
              <a:gd name="connsiteY27" fmla="*/ 18288 h 18288"/>
              <a:gd name="connsiteX28" fmla="*/ 5458968 w 10972800"/>
              <a:gd name="connsiteY28" fmla="*/ 18288 h 18288"/>
              <a:gd name="connsiteX29" fmla="*/ 4663440 w 10972800"/>
              <a:gd name="connsiteY29" fmla="*/ 18288 h 18288"/>
              <a:gd name="connsiteX30" fmla="*/ 4306824 w 10972800"/>
              <a:gd name="connsiteY30" fmla="*/ 18288 h 18288"/>
              <a:gd name="connsiteX31" fmla="*/ 3840480 w 10972800"/>
              <a:gd name="connsiteY31" fmla="*/ 18288 h 18288"/>
              <a:gd name="connsiteX32" fmla="*/ 3264408 w 10972800"/>
              <a:gd name="connsiteY32" fmla="*/ 18288 h 18288"/>
              <a:gd name="connsiteX33" fmla="*/ 2578608 w 10972800"/>
              <a:gd name="connsiteY33" fmla="*/ 18288 h 18288"/>
              <a:gd name="connsiteX34" fmla="*/ 1673352 w 10972800"/>
              <a:gd name="connsiteY34" fmla="*/ 18288 h 18288"/>
              <a:gd name="connsiteX35" fmla="*/ 877824 w 10972800"/>
              <a:gd name="connsiteY35" fmla="*/ 18288 h 18288"/>
              <a:gd name="connsiteX36" fmla="*/ 0 w 10972800"/>
              <a:gd name="connsiteY36" fmla="*/ 18288 h 18288"/>
              <a:gd name="connsiteX37" fmla="*/ 0 w 10972800"/>
              <a:gd name="connsiteY37" fmla="*/ 0 h 182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10972800" h="18288" fill="none" extrusionOk="0">
                <a:moveTo>
                  <a:pt x="0" y="0"/>
                </a:moveTo>
                <a:cubicBezTo>
                  <a:pt x="165916" y="-1866"/>
                  <a:pt x="188720" y="13756"/>
                  <a:pt x="356616" y="0"/>
                </a:cubicBezTo>
                <a:cubicBezTo>
                  <a:pt x="524512" y="-13756"/>
                  <a:pt x="734781" y="8922"/>
                  <a:pt x="1042416" y="0"/>
                </a:cubicBezTo>
                <a:cubicBezTo>
                  <a:pt x="1350051" y="-8922"/>
                  <a:pt x="1595982" y="-26315"/>
                  <a:pt x="1947672" y="0"/>
                </a:cubicBezTo>
                <a:cubicBezTo>
                  <a:pt x="2299362" y="26315"/>
                  <a:pt x="2292691" y="-19526"/>
                  <a:pt x="2633472" y="0"/>
                </a:cubicBezTo>
                <a:cubicBezTo>
                  <a:pt x="2974253" y="19526"/>
                  <a:pt x="2857309" y="10773"/>
                  <a:pt x="2990088" y="0"/>
                </a:cubicBezTo>
                <a:cubicBezTo>
                  <a:pt x="3122867" y="-10773"/>
                  <a:pt x="3359343" y="7194"/>
                  <a:pt x="3456432" y="0"/>
                </a:cubicBezTo>
                <a:cubicBezTo>
                  <a:pt x="3553521" y="-7194"/>
                  <a:pt x="4136258" y="5108"/>
                  <a:pt x="4361688" y="0"/>
                </a:cubicBezTo>
                <a:cubicBezTo>
                  <a:pt x="4587118" y="-5108"/>
                  <a:pt x="4992424" y="-42958"/>
                  <a:pt x="5266944" y="0"/>
                </a:cubicBezTo>
                <a:cubicBezTo>
                  <a:pt x="5541464" y="42958"/>
                  <a:pt x="5882966" y="-3430"/>
                  <a:pt x="6172200" y="0"/>
                </a:cubicBezTo>
                <a:cubicBezTo>
                  <a:pt x="6461434" y="3430"/>
                  <a:pt x="6432127" y="6688"/>
                  <a:pt x="6528816" y="0"/>
                </a:cubicBezTo>
                <a:cubicBezTo>
                  <a:pt x="6625505" y="-6688"/>
                  <a:pt x="6916805" y="-436"/>
                  <a:pt x="7214616" y="0"/>
                </a:cubicBezTo>
                <a:cubicBezTo>
                  <a:pt x="7512427" y="436"/>
                  <a:pt x="7626159" y="-6909"/>
                  <a:pt x="7790688" y="0"/>
                </a:cubicBezTo>
                <a:cubicBezTo>
                  <a:pt x="7955217" y="6909"/>
                  <a:pt x="8048891" y="15307"/>
                  <a:pt x="8147304" y="0"/>
                </a:cubicBezTo>
                <a:cubicBezTo>
                  <a:pt x="8245717" y="-15307"/>
                  <a:pt x="8645618" y="-11734"/>
                  <a:pt x="9052560" y="0"/>
                </a:cubicBezTo>
                <a:cubicBezTo>
                  <a:pt x="9459502" y="11734"/>
                  <a:pt x="9320584" y="8388"/>
                  <a:pt x="9409176" y="0"/>
                </a:cubicBezTo>
                <a:cubicBezTo>
                  <a:pt x="9497768" y="-8388"/>
                  <a:pt x="9644192" y="8379"/>
                  <a:pt x="9765792" y="0"/>
                </a:cubicBezTo>
                <a:cubicBezTo>
                  <a:pt x="9887392" y="-8379"/>
                  <a:pt x="10105220" y="-12663"/>
                  <a:pt x="10341864" y="0"/>
                </a:cubicBezTo>
                <a:cubicBezTo>
                  <a:pt x="10578508" y="12663"/>
                  <a:pt x="10773103" y="-5786"/>
                  <a:pt x="10972800" y="0"/>
                </a:cubicBezTo>
                <a:cubicBezTo>
                  <a:pt x="10972146" y="8818"/>
                  <a:pt x="10972240" y="13823"/>
                  <a:pt x="10972800" y="18288"/>
                </a:cubicBezTo>
                <a:cubicBezTo>
                  <a:pt x="10588778" y="31598"/>
                  <a:pt x="10543381" y="-12698"/>
                  <a:pt x="10177272" y="18288"/>
                </a:cubicBezTo>
                <a:cubicBezTo>
                  <a:pt x="9811163" y="49274"/>
                  <a:pt x="9996817" y="25662"/>
                  <a:pt x="9820656" y="18288"/>
                </a:cubicBezTo>
                <a:cubicBezTo>
                  <a:pt x="9644495" y="10914"/>
                  <a:pt x="9607007" y="31631"/>
                  <a:pt x="9464040" y="18288"/>
                </a:cubicBezTo>
                <a:cubicBezTo>
                  <a:pt x="9321073" y="4945"/>
                  <a:pt x="9114189" y="28940"/>
                  <a:pt x="8778240" y="18288"/>
                </a:cubicBezTo>
                <a:cubicBezTo>
                  <a:pt x="8442291" y="7636"/>
                  <a:pt x="8594763" y="987"/>
                  <a:pt x="8421624" y="18288"/>
                </a:cubicBezTo>
                <a:cubicBezTo>
                  <a:pt x="8248485" y="35589"/>
                  <a:pt x="7929515" y="37573"/>
                  <a:pt x="7735824" y="18288"/>
                </a:cubicBezTo>
                <a:cubicBezTo>
                  <a:pt x="7542133" y="-997"/>
                  <a:pt x="7252504" y="33858"/>
                  <a:pt x="6940296" y="18288"/>
                </a:cubicBezTo>
                <a:cubicBezTo>
                  <a:pt x="6628088" y="2718"/>
                  <a:pt x="6528503" y="48389"/>
                  <a:pt x="6254496" y="18288"/>
                </a:cubicBezTo>
                <a:cubicBezTo>
                  <a:pt x="5980489" y="-11813"/>
                  <a:pt x="5695784" y="-3740"/>
                  <a:pt x="5458968" y="18288"/>
                </a:cubicBezTo>
                <a:cubicBezTo>
                  <a:pt x="5222152" y="40316"/>
                  <a:pt x="5010751" y="19095"/>
                  <a:pt x="4663440" y="18288"/>
                </a:cubicBezTo>
                <a:cubicBezTo>
                  <a:pt x="4316129" y="17481"/>
                  <a:pt x="4425552" y="1606"/>
                  <a:pt x="4306824" y="18288"/>
                </a:cubicBezTo>
                <a:cubicBezTo>
                  <a:pt x="4188096" y="34970"/>
                  <a:pt x="3941535" y="7481"/>
                  <a:pt x="3840480" y="18288"/>
                </a:cubicBezTo>
                <a:cubicBezTo>
                  <a:pt x="3739425" y="29095"/>
                  <a:pt x="3402388" y="17641"/>
                  <a:pt x="3264408" y="18288"/>
                </a:cubicBezTo>
                <a:cubicBezTo>
                  <a:pt x="3126428" y="18935"/>
                  <a:pt x="2776779" y="9983"/>
                  <a:pt x="2578608" y="18288"/>
                </a:cubicBezTo>
                <a:cubicBezTo>
                  <a:pt x="2380437" y="26593"/>
                  <a:pt x="1909468" y="25818"/>
                  <a:pt x="1673352" y="18288"/>
                </a:cubicBezTo>
                <a:cubicBezTo>
                  <a:pt x="1437236" y="10758"/>
                  <a:pt x="1131180" y="49884"/>
                  <a:pt x="877824" y="18288"/>
                </a:cubicBezTo>
                <a:cubicBezTo>
                  <a:pt x="624468" y="-13308"/>
                  <a:pt x="206753" y="2195"/>
                  <a:pt x="0" y="18288"/>
                </a:cubicBezTo>
                <a:cubicBezTo>
                  <a:pt x="313" y="10654"/>
                  <a:pt x="-263" y="4056"/>
                  <a:pt x="0" y="0"/>
                </a:cubicBezTo>
                <a:close/>
              </a:path>
              <a:path w="10972800" h="18288" stroke="0" extrusionOk="0">
                <a:moveTo>
                  <a:pt x="0" y="0"/>
                </a:moveTo>
                <a:cubicBezTo>
                  <a:pt x="164017" y="-17675"/>
                  <a:pt x="309425" y="9913"/>
                  <a:pt x="466344" y="0"/>
                </a:cubicBezTo>
                <a:cubicBezTo>
                  <a:pt x="623263" y="-9913"/>
                  <a:pt x="659300" y="-14524"/>
                  <a:pt x="822960" y="0"/>
                </a:cubicBezTo>
                <a:cubicBezTo>
                  <a:pt x="986620" y="14524"/>
                  <a:pt x="1105222" y="-16481"/>
                  <a:pt x="1289304" y="0"/>
                </a:cubicBezTo>
                <a:cubicBezTo>
                  <a:pt x="1473386" y="16481"/>
                  <a:pt x="1693223" y="26161"/>
                  <a:pt x="1975104" y="0"/>
                </a:cubicBezTo>
                <a:cubicBezTo>
                  <a:pt x="2256985" y="-26161"/>
                  <a:pt x="2435781" y="23061"/>
                  <a:pt x="2770632" y="0"/>
                </a:cubicBezTo>
                <a:cubicBezTo>
                  <a:pt x="3105483" y="-23061"/>
                  <a:pt x="3247479" y="-44011"/>
                  <a:pt x="3675888" y="0"/>
                </a:cubicBezTo>
                <a:cubicBezTo>
                  <a:pt x="4104297" y="44011"/>
                  <a:pt x="4280918" y="4017"/>
                  <a:pt x="4581144" y="0"/>
                </a:cubicBezTo>
                <a:cubicBezTo>
                  <a:pt x="4881370" y="-4017"/>
                  <a:pt x="5021699" y="-11889"/>
                  <a:pt x="5157216" y="0"/>
                </a:cubicBezTo>
                <a:cubicBezTo>
                  <a:pt x="5292733" y="11889"/>
                  <a:pt x="5603398" y="-17698"/>
                  <a:pt x="5952744" y="0"/>
                </a:cubicBezTo>
                <a:cubicBezTo>
                  <a:pt x="6302090" y="17698"/>
                  <a:pt x="6353093" y="-11909"/>
                  <a:pt x="6638544" y="0"/>
                </a:cubicBezTo>
                <a:cubicBezTo>
                  <a:pt x="6923995" y="11909"/>
                  <a:pt x="7053404" y="21630"/>
                  <a:pt x="7214616" y="0"/>
                </a:cubicBezTo>
                <a:cubicBezTo>
                  <a:pt x="7375828" y="-21630"/>
                  <a:pt x="7837963" y="3886"/>
                  <a:pt x="8010144" y="0"/>
                </a:cubicBezTo>
                <a:cubicBezTo>
                  <a:pt x="8182325" y="-3886"/>
                  <a:pt x="8224183" y="16009"/>
                  <a:pt x="8366760" y="0"/>
                </a:cubicBezTo>
                <a:cubicBezTo>
                  <a:pt x="8509337" y="-16009"/>
                  <a:pt x="8687920" y="-5720"/>
                  <a:pt x="8942832" y="0"/>
                </a:cubicBezTo>
                <a:cubicBezTo>
                  <a:pt x="9197744" y="5720"/>
                  <a:pt x="9368437" y="20479"/>
                  <a:pt x="9628632" y="0"/>
                </a:cubicBezTo>
                <a:cubicBezTo>
                  <a:pt x="9888827" y="-20479"/>
                  <a:pt x="10560858" y="-20746"/>
                  <a:pt x="10972800" y="0"/>
                </a:cubicBezTo>
                <a:cubicBezTo>
                  <a:pt x="10972186" y="5722"/>
                  <a:pt x="10972980" y="12495"/>
                  <a:pt x="10972800" y="18288"/>
                </a:cubicBezTo>
                <a:cubicBezTo>
                  <a:pt x="10786146" y="12536"/>
                  <a:pt x="10623717" y="14033"/>
                  <a:pt x="10506456" y="18288"/>
                </a:cubicBezTo>
                <a:cubicBezTo>
                  <a:pt x="10389195" y="22543"/>
                  <a:pt x="10296178" y="20107"/>
                  <a:pt x="10149840" y="18288"/>
                </a:cubicBezTo>
                <a:cubicBezTo>
                  <a:pt x="10003502" y="16469"/>
                  <a:pt x="9767530" y="28891"/>
                  <a:pt x="9464040" y="18288"/>
                </a:cubicBezTo>
                <a:cubicBezTo>
                  <a:pt x="9160550" y="7685"/>
                  <a:pt x="9229050" y="2659"/>
                  <a:pt x="8997696" y="18288"/>
                </a:cubicBezTo>
                <a:cubicBezTo>
                  <a:pt x="8766342" y="33917"/>
                  <a:pt x="8340136" y="34864"/>
                  <a:pt x="8092440" y="18288"/>
                </a:cubicBezTo>
                <a:cubicBezTo>
                  <a:pt x="7844744" y="1712"/>
                  <a:pt x="7863720" y="27405"/>
                  <a:pt x="7735824" y="18288"/>
                </a:cubicBezTo>
                <a:cubicBezTo>
                  <a:pt x="7607928" y="9171"/>
                  <a:pt x="7323619" y="461"/>
                  <a:pt x="7050024" y="18288"/>
                </a:cubicBezTo>
                <a:cubicBezTo>
                  <a:pt x="6776429" y="36115"/>
                  <a:pt x="6787899" y="28206"/>
                  <a:pt x="6693408" y="18288"/>
                </a:cubicBezTo>
                <a:cubicBezTo>
                  <a:pt x="6598917" y="8370"/>
                  <a:pt x="6395231" y="19114"/>
                  <a:pt x="6227064" y="18288"/>
                </a:cubicBezTo>
                <a:cubicBezTo>
                  <a:pt x="6058897" y="17462"/>
                  <a:pt x="5618582" y="1091"/>
                  <a:pt x="5431536" y="18288"/>
                </a:cubicBezTo>
                <a:cubicBezTo>
                  <a:pt x="5244490" y="35485"/>
                  <a:pt x="4729797" y="-9650"/>
                  <a:pt x="4526280" y="18288"/>
                </a:cubicBezTo>
                <a:cubicBezTo>
                  <a:pt x="4322763" y="46226"/>
                  <a:pt x="4216797" y="756"/>
                  <a:pt x="4059936" y="18288"/>
                </a:cubicBezTo>
                <a:cubicBezTo>
                  <a:pt x="3903075" y="35820"/>
                  <a:pt x="3537912" y="42098"/>
                  <a:pt x="3374136" y="18288"/>
                </a:cubicBezTo>
                <a:cubicBezTo>
                  <a:pt x="3210360" y="-5522"/>
                  <a:pt x="3126842" y="39135"/>
                  <a:pt x="2907792" y="18288"/>
                </a:cubicBezTo>
                <a:cubicBezTo>
                  <a:pt x="2688742" y="-2559"/>
                  <a:pt x="2490436" y="34100"/>
                  <a:pt x="2112264" y="18288"/>
                </a:cubicBezTo>
                <a:cubicBezTo>
                  <a:pt x="1734092" y="2476"/>
                  <a:pt x="1744622" y="-7274"/>
                  <a:pt x="1536192" y="18288"/>
                </a:cubicBezTo>
                <a:cubicBezTo>
                  <a:pt x="1327762" y="43850"/>
                  <a:pt x="1189025" y="6435"/>
                  <a:pt x="1069848" y="18288"/>
                </a:cubicBezTo>
                <a:cubicBezTo>
                  <a:pt x="950671" y="30141"/>
                  <a:pt x="858345" y="33684"/>
                  <a:pt x="713232" y="18288"/>
                </a:cubicBezTo>
                <a:cubicBezTo>
                  <a:pt x="568119" y="2892"/>
                  <a:pt x="250292" y="5410"/>
                  <a:pt x="0" y="18288"/>
                </a:cubicBezTo>
                <a:cubicBezTo>
                  <a:pt x="465" y="13062"/>
                  <a:pt x="-894" y="9029"/>
                  <a:pt x="0" y="0"/>
                </a:cubicBezTo>
                <a:close/>
              </a:path>
            </a:pathLst>
          </a:custGeom>
          <a:solidFill>
            <a:schemeClr val="accent2">
              <a:alpha val="75000"/>
            </a:schemeClr>
          </a:solidFill>
          <a:ln w="44450" cap="rnd">
            <a:solidFill>
              <a:schemeClr val="accent2">
                <a:alpha val="75000"/>
              </a:schemeClr>
            </a:solidFill>
            <a:round/>
            <a:extLst>
              <a:ext uri="{C807C97D-BFC1-408E-A445-0C87EB9F89A2}">
                <ask:lineSketchStyleProps xmlns:ask="http://schemas.microsoft.com/office/drawing/2018/sketchyshapes" sd="272755710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6713552" cy="4119172"/>
          </a:xfrm>
        </p:spPr>
        <p:txBody>
          <a:bodyPr anchor="t">
            <a:normAutofit/>
          </a:bodyPr>
          <a:lstStyle/>
          <a:p>
            <a:r>
              <a:rPr lang="en-US" sz="1400" dirty="0"/>
              <a:t>Describe specific fields</a:t>
            </a:r>
          </a:p>
          <a:p>
            <a:pPr lvl="1"/>
            <a:r>
              <a:rPr lang="en-US" sz="1400" dirty="0"/>
              <a:t>Feature Engineered fields</a:t>
            </a:r>
          </a:p>
          <a:p>
            <a:pPr lvl="1"/>
            <a:r>
              <a:rPr lang="en-US" sz="1400" dirty="0"/>
              <a:t>Regular standard features selected by greedy algorithm</a:t>
            </a:r>
          </a:p>
          <a:p>
            <a:r>
              <a:rPr lang="en-US" sz="1400" dirty="0"/>
              <a:t>Discuss where the housing data came from (Ames City Assessor)</a:t>
            </a:r>
          </a:p>
          <a:p>
            <a:r>
              <a:rPr lang="en-US" sz="1400" dirty="0"/>
              <a:t>Show distribution of important fields for predicting </a:t>
            </a:r>
            <a:r>
              <a:rPr lang="en-US" sz="1400" dirty="0" err="1"/>
              <a:t>SalePrice</a:t>
            </a:r>
            <a:endParaRPr lang="en-US" sz="1400" dirty="0"/>
          </a:p>
          <a:p>
            <a:r>
              <a:rPr lang="en-US" sz="1400" dirty="0"/>
              <a:t>Show descriptive models (what fields affect and correlate with </a:t>
            </a:r>
            <a:r>
              <a:rPr lang="en-US" sz="1400" dirty="0" err="1"/>
              <a:t>SalePrice</a:t>
            </a:r>
            <a:r>
              <a:rPr lang="en-US" sz="1400" dirty="0"/>
              <a:t>)</a:t>
            </a:r>
          </a:p>
          <a:p>
            <a:r>
              <a:rPr lang="en-US" sz="1400" dirty="0"/>
              <a:t>Discuss which years were chosen and why (2019, 2021)</a:t>
            </a:r>
          </a:p>
          <a:p>
            <a:r>
              <a:rPr lang="en-US" sz="1400" dirty="0"/>
              <a:t>Visualizations:</a:t>
            </a:r>
          </a:p>
          <a:p>
            <a:pPr lvl="1"/>
            <a:r>
              <a:rPr lang="en-US" sz="1400" dirty="0"/>
              <a:t>Show visualizations for trends in the housing prices and the number of homes sold per month</a:t>
            </a:r>
          </a:p>
          <a:p>
            <a:pPr lvl="1"/>
            <a:r>
              <a:rPr lang="en-US" sz="1400" dirty="0"/>
              <a:t>Show all Area/SF fields and engineered fields in one bar chart</a:t>
            </a:r>
          </a:p>
          <a:p>
            <a:pPr lvl="1"/>
            <a:r>
              <a:rPr lang="en-US" sz="1400" dirty="0"/>
              <a:t>Show frequency table of “Has_” fields</a:t>
            </a:r>
          </a:p>
          <a:p>
            <a:pPr lvl="1"/>
            <a:r>
              <a:rPr lang="en-US" sz="1400" dirty="0"/>
              <a:t>Show Correlations using heatmap to show which fields are more correlated to </a:t>
            </a:r>
            <a:r>
              <a:rPr lang="en-US" sz="1400" dirty="0" err="1"/>
              <a:t>SalePrice</a:t>
            </a:r>
            <a:endParaRPr lang="en-US" sz="1400" dirty="0"/>
          </a:p>
          <a:p>
            <a:pPr lvl="1"/>
            <a:r>
              <a:rPr lang="en-US" sz="1400" dirty="0"/>
              <a:t>Data Visualization of the important fields from Real Estate data for 2019, 2021</a:t>
            </a:r>
          </a:p>
          <a:p>
            <a:pPr lvl="1"/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375059720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48A7FB-66E4-4B57-62A2-1DFA5E3C71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Housing Data Slide 2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B41BA353-BD7A-C009-F9F6-4318228CB9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6879" y="1614882"/>
            <a:ext cx="5086921" cy="3949700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15066634-3304-92F8-6E4E-BCE0F008E28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706770" y="1501363"/>
            <a:ext cx="5207000" cy="3949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86267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6C69D5-5E39-A2EB-9A6B-4B2014496A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Housing Data Slide 3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322DAA7-09CB-25D4-53CF-2B9887BA687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5181" y="1405455"/>
            <a:ext cx="3718745" cy="4676200"/>
          </a:xfrm>
          <a:prstGeom prst="rect">
            <a:avLst/>
          </a:prstGeom>
        </p:spPr>
      </p:pic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ABCDE481-89BF-BB52-605B-6A64D74CC6C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98196271"/>
              </p:ext>
            </p:extLst>
          </p:nvPr>
        </p:nvGraphicFramePr>
        <p:xfrm>
          <a:off x="4086010" y="1982895"/>
          <a:ext cx="3448786" cy="3828665"/>
        </p:xfrm>
        <a:graphic>
          <a:graphicData uri="http://schemas.openxmlformats.org/drawingml/2006/table">
            <a:tbl>
              <a:tblPr firstRow="1" firstCol="1">
                <a:tableStyleId>{2A488322-F2BA-4B5B-9748-0D474271808F}</a:tableStyleId>
              </a:tblPr>
              <a:tblGrid>
                <a:gridCol w="1724393">
                  <a:extLst>
                    <a:ext uri="{9D8B030D-6E8A-4147-A177-3AD203B41FA5}">
                      <a16:colId xmlns:a16="http://schemas.microsoft.com/office/drawing/2014/main" val="1301466626"/>
                    </a:ext>
                  </a:extLst>
                </a:gridCol>
                <a:gridCol w="1724393">
                  <a:extLst>
                    <a:ext uri="{9D8B030D-6E8A-4147-A177-3AD203B41FA5}">
                      <a16:colId xmlns:a16="http://schemas.microsoft.com/office/drawing/2014/main" val="3918207147"/>
                    </a:ext>
                  </a:extLst>
                </a:gridCol>
              </a:tblGrid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Name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Importance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77278424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Assessor Value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 0.79453223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16041539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Year Sold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0.02416647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39729676"/>
                  </a:ext>
                </a:extLst>
              </a:tr>
              <a:tr h="47094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Drive Time to Nearest Service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0.02173991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45271951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Year Built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0.01843789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42591244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Garage Year Built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0.0157063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3238114"/>
                  </a:ext>
                </a:extLst>
              </a:tr>
              <a:tr h="47094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Mean Drive Time to All Services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0.01461887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55482459"/>
                  </a:ext>
                </a:extLst>
              </a:tr>
              <a:tr h="470945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Drive Time to Town Center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0.01350294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50568848"/>
                  </a:ext>
                </a:extLst>
              </a:tr>
              <a:tr h="475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Total House Area (with Garage and Basement)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0.01203543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98035225"/>
                  </a:ext>
                </a:extLst>
              </a:tr>
              <a:tr h="475918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Mean Drive Time to Closest 5 Services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0.01191871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320706250"/>
                  </a:ext>
                </a:extLst>
              </a:tr>
              <a:tr h="243999">
                <a:tc>
                  <a:txBody>
                    <a:bodyPr/>
                    <a:lstStyle/>
                    <a:p>
                      <a:pPr algn="l" fontAlgn="b"/>
                      <a:r>
                        <a:rPr lang="en-US" sz="1200" b="0" u="none" strike="noStrike" dirty="0" err="1">
                          <a:solidFill>
                            <a:srgbClr val="000000"/>
                          </a:solidFill>
                          <a:effectLst/>
                        </a:rPr>
                        <a:t>TotalArea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 anchor="b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200" b="0" u="none" strike="noStrike" dirty="0">
                          <a:solidFill>
                            <a:srgbClr val="000000"/>
                          </a:solidFill>
                          <a:effectLst/>
                        </a:rPr>
                        <a:t>0.01036392</a:t>
                      </a:r>
                      <a:endParaRPr lang="en-US" sz="12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45720" marR="45720" marT="9525" marB="0">
                    <a:lnL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27640181"/>
                  </a:ext>
                </a:extLst>
              </a:tr>
            </a:tbl>
          </a:graphicData>
        </a:graphic>
      </p:graphicFrame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53DD6FF-F1B2-1DA8-7DC5-FD6CF627E0E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33218" y="1445086"/>
            <a:ext cx="3308498" cy="4351338"/>
          </a:xfrm>
        </p:spPr>
        <p:txBody>
          <a:bodyPr>
            <a:normAutofit/>
          </a:bodyPr>
          <a:lstStyle/>
          <a:p>
            <a:r>
              <a:rPr lang="en-US" sz="2000" dirty="0"/>
              <a:t>Feature Correlations with </a:t>
            </a:r>
            <a:r>
              <a:rPr lang="en-US" sz="2000" dirty="0" err="1"/>
              <a:t>SalePrice</a:t>
            </a:r>
            <a:r>
              <a:rPr lang="en-US" sz="2000" dirty="0"/>
              <a:t> and Feature </a:t>
            </a:r>
            <a:r>
              <a:rPr lang="en-US" sz="2000" dirty="0" err="1"/>
              <a:t>Importances</a:t>
            </a:r>
            <a:r>
              <a:rPr lang="en-US" sz="2000" dirty="0"/>
              <a:t> from descriptive RFR model for predicting </a:t>
            </a:r>
            <a:r>
              <a:rPr lang="en-US" sz="2000" dirty="0" err="1"/>
              <a:t>SalePrice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55692439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B3700F-9163-AEB2-7F71-C051499C0C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Services Slide (</a:t>
            </a:r>
            <a:r>
              <a:rPr lang="en-US" dirty="0" err="1"/>
              <a:t>df_Essentials</a:t>
            </a:r>
            <a:r>
              <a:rPr lang="en-US" dirty="0"/>
              <a:t>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D70203-FF2A-0380-F151-756A0CB4C4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Discuss criteria for selecting a business within each service</a:t>
            </a:r>
          </a:p>
          <a:p>
            <a:r>
              <a:rPr lang="en-US" dirty="0"/>
              <a:t>Give a list and description of services that we considered</a:t>
            </a:r>
          </a:p>
          <a:p>
            <a:r>
              <a:rPr lang="en-US" dirty="0"/>
              <a:t>Provide map of businesses by services (color coded with their distribution across the city)</a:t>
            </a:r>
          </a:p>
          <a:p>
            <a:r>
              <a:rPr lang="en-US" dirty="0"/>
              <a:t>Visualizations:</a:t>
            </a:r>
          </a:p>
          <a:p>
            <a:pPr lvl="1"/>
            <a:r>
              <a:rPr lang="en-US" dirty="0"/>
              <a:t>Map of the businesses selected</a:t>
            </a:r>
          </a:p>
          <a:p>
            <a:pPr lvl="1"/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95602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37A93C-7117-F49E-CE67-2AC72EF5CA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13580" y="365125"/>
            <a:ext cx="1040219" cy="2261117"/>
          </a:xfrm>
        </p:spPr>
        <p:txBody>
          <a:bodyPr/>
          <a:lstStyle/>
          <a:p>
            <a:endParaRPr lang="en-US" dirty="0"/>
          </a:p>
        </p:txBody>
      </p:sp>
      <p:pic>
        <p:nvPicPr>
          <p:cNvPr id="5" name="Content Placeholder 4" descr="A map of a city with many cities&#10;&#10;Description automatically generated">
            <a:extLst>
              <a:ext uri="{FF2B5EF4-FFF2-40B4-BE49-F238E27FC236}">
                <a16:creationId xmlns:a16="http://schemas.microsoft.com/office/drawing/2014/main" id="{F4D51016-38FF-729F-FED1-A64B1BCE019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03974" y="1"/>
            <a:ext cx="8305364" cy="6698138"/>
          </a:xfrm>
        </p:spPr>
      </p:pic>
    </p:spTree>
    <p:extLst>
      <p:ext uri="{BB962C8B-B14F-4D97-AF65-F5344CB8AC3E}">
        <p14:creationId xmlns:p14="http://schemas.microsoft.com/office/powerpoint/2010/main" val="112756918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34513-6B9E-E9F6-70DB-3E1BAA8439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LatLong</a:t>
            </a:r>
            <a:r>
              <a:rPr lang="en-US" dirty="0"/>
              <a:t> and Drive Time section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3FC4303-4881-B5CF-33E2-B7C1C231B6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Describe source and method for calculating </a:t>
            </a:r>
            <a:r>
              <a:rPr lang="en-US" dirty="0" err="1"/>
              <a:t>LatLongs</a:t>
            </a:r>
            <a:r>
              <a:rPr lang="en-US" dirty="0"/>
              <a:t>, drive time and min point to point distances (OSMR, </a:t>
            </a:r>
            <a:r>
              <a:rPr lang="en-US" dirty="0" err="1"/>
              <a:t>Nominatim</a:t>
            </a:r>
            <a:r>
              <a:rPr lang="en-US" dirty="0"/>
              <a:t>, </a:t>
            </a:r>
            <a:r>
              <a:rPr lang="en-US" dirty="0" err="1"/>
              <a:t>GeoApify</a:t>
            </a:r>
            <a:r>
              <a:rPr lang="en-US" dirty="0"/>
              <a:t>, </a:t>
            </a:r>
            <a:r>
              <a:rPr lang="en-US" dirty="0" err="1"/>
              <a:t>reverselookup</a:t>
            </a:r>
            <a:r>
              <a:rPr lang="en-US" dirty="0"/>
              <a:t>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Talk about why we used drive time as opposed to driving distance</a:t>
            </a:r>
          </a:p>
          <a:p>
            <a:pPr lvl="1"/>
            <a:r>
              <a:rPr lang="en-US" dirty="0"/>
              <a:t>Using preliminary descriptive linear models, time presented a higher R^2 than driving distance. This is probably because drive time takes road conditions into account (number of traffic lights, stop signs, traffic conditions, street directions </a:t>
            </a:r>
            <a:r>
              <a:rPr lang="en-US" dirty="0" err="1"/>
              <a:t>etc</a:t>
            </a:r>
            <a:r>
              <a:rPr lang="en-US" dirty="0"/>
              <a:t>)</a:t>
            </a:r>
          </a:p>
          <a:p>
            <a:r>
              <a:rPr lang="en-US" dirty="0"/>
              <a:t>Discuss methodology for </a:t>
            </a:r>
            <a:r>
              <a:rPr lang="en-US" dirty="0" err="1"/>
              <a:t>latlong</a:t>
            </a:r>
            <a:r>
              <a:rPr lang="en-US" dirty="0"/>
              <a:t> and drive time lookup</a:t>
            </a:r>
          </a:p>
          <a:p>
            <a:pPr lvl="1"/>
            <a:r>
              <a:rPr lang="en-US" dirty="0"/>
              <a:t>First found </a:t>
            </a:r>
            <a:r>
              <a:rPr lang="en-US" dirty="0" err="1"/>
              <a:t>Latlongs</a:t>
            </a:r>
            <a:r>
              <a:rPr lang="en-US" dirty="0"/>
              <a:t>. The </a:t>
            </a:r>
            <a:r>
              <a:rPr lang="en-US" dirty="0" err="1"/>
              <a:t>Latlongs</a:t>
            </a:r>
            <a:r>
              <a:rPr lang="en-US" dirty="0"/>
              <a:t> found were verified using </a:t>
            </a:r>
            <a:r>
              <a:rPr lang="en-US" dirty="0" err="1"/>
              <a:t>reverselookup</a:t>
            </a:r>
            <a:r>
              <a:rPr lang="en-US" dirty="0"/>
              <a:t>. Manually corrected any discrepancies. Then looked up driving times and driving distances through an API</a:t>
            </a:r>
          </a:p>
          <a:p>
            <a:pPr lvl="1"/>
            <a:r>
              <a:rPr lang="en-US" dirty="0"/>
              <a:t>List of resource used: OSMR, </a:t>
            </a:r>
            <a:r>
              <a:rPr lang="en-US" dirty="0" err="1"/>
              <a:t>Nominatim</a:t>
            </a:r>
            <a:r>
              <a:rPr lang="en-US" dirty="0"/>
              <a:t>, </a:t>
            </a:r>
            <a:r>
              <a:rPr lang="en-US" dirty="0" err="1"/>
              <a:t>GeoApify</a:t>
            </a:r>
            <a:r>
              <a:rPr lang="en-US" dirty="0"/>
              <a:t> and Google Maps.</a:t>
            </a:r>
          </a:p>
        </p:txBody>
      </p:sp>
    </p:spTree>
    <p:extLst>
      <p:ext uri="{BB962C8B-B14F-4D97-AF65-F5344CB8AC3E}">
        <p14:creationId xmlns:p14="http://schemas.microsoft.com/office/powerpoint/2010/main" val="1948043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2CD62F-6D7E-DE84-C43A-DBFA2B807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881" y="0"/>
            <a:ext cx="10515600" cy="1325563"/>
          </a:xfrm>
        </p:spPr>
        <p:txBody>
          <a:bodyPr/>
          <a:lstStyle/>
          <a:p>
            <a:r>
              <a:rPr lang="en-US" dirty="0"/>
              <a:t>Feature Engineering Section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6347C1C-8F3F-2E0A-2B2F-5C61ED015EF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8881" y="1325563"/>
            <a:ext cx="9943214" cy="4290090"/>
          </a:xfrm>
        </p:spPr>
        <p:txBody>
          <a:bodyPr>
            <a:normAutofit/>
          </a:bodyPr>
          <a:lstStyle/>
          <a:p>
            <a:r>
              <a:rPr lang="en-US" sz="1600" dirty="0"/>
              <a:t>What fields we created and their significance (“Has_” Booleans, </a:t>
            </a:r>
            <a:r>
              <a:rPr lang="en-US" sz="1600" dirty="0" err="1"/>
              <a:t>TotalArea</a:t>
            </a:r>
            <a:r>
              <a:rPr lang="en-US" sz="1600" dirty="0"/>
              <a:t> and </a:t>
            </a:r>
            <a:r>
              <a:rPr lang="en-US" sz="1600" dirty="0" err="1"/>
              <a:t>TotalArea</a:t>
            </a:r>
            <a:r>
              <a:rPr lang="en-US" sz="1600" dirty="0"/>
              <a:t> with Garage, combined Ext1/2 field into dummy set of cols, dummies for </a:t>
            </a:r>
            <a:r>
              <a:rPr lang="en-US" sz="1600" dirty="0" err="1"/>
              <a:t>HouseStyle</a:t>
            </a:r>
            <a:r>
              <a:rPr lang="en-US" sz="1600" dirty="0"/>
              <a:t> and </a:t>
            </a:r>
            <a:r>
              <a:rPr lang="en-US" sz="1600" dirty="0" err="1"/>
              <a:t>GarageType</a:t>
            </a:r>
            <a:r>
              <a:rPr lang="en-US" sz="1600" dirty="0"/>
              <a:t>)</a:t>
            </a:r>
          </a:p>
          <a:p>
            <a:r>
              <a:rPr lang="en-US" sz="1600" dirty="0"/>
              <a:t>Talk about reengineered times and distances. Minimum distances based on geography.</a:t>
            </a:r>
          </a:p>
          <a:p>
            <a:pPr lvl="1"/>
            <a:r>
              <a:rPr lang="en-US" sz="1600" dirty="0"/>
              <a:t>Closest_5 field, convenience, centrality, </a:t>
            </a:r>
            <a:r>
              <a:rPr lang="en-US" sz="1600" dirty="0" err="1"/>
              <a:t>num_biz</a:t>
            </a:r>
            <a:r>
              <a:rPr lang="en-US" sz="1600" dirty="0"/>
              <a:t> within 180s/480</a:t>
            </a:r>
          </a:p>
          <a:p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4811188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37170</TotalTime>
  <Words>1218</Words>
  <Application>Microsoft Macintosh PowerPoint</Application>
  <PresentationFormat>Widescreen</PresentationFormat>
  <Paragraphs>216</Paragraphs>
  <Slides>23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7" baseType="lpstr">
      <vt:lpstr>Arial</vt:lpstr>
      <vt:lpstr>Calibri</vt:lpstr>
      <vt:lpstr>Calibri Light</vt:lpstr>
      <vt:lpstr>Office Theme</vt:lpstr>
      <vt:lpstr>Title Page</vt:lpstr>
      <vt:lpstr>Introduction</vt:lpstr>
      <vt:lpstr>Housing Data Slide</vt:lpstr>
      <vt:lpstr>Housing Data Slide 2</vt:lpstr>
      <vt:lpstr>Housing Data Slide 3</vt:lpstr>
      <vt:lpstr>Services Slide (df_Essentials)</vt:lpstr>
      <vt:lpstr>PowerPoint Presentation</vt:lpstr>
      <vt:lpstr>LatLong and Drive Time section </vt:lpstr>
      <vt:lpstr>Feature Engineering Section</vt:lpstr>
      <vt:lpstr>Feature Engineering Part 2</vt:lpstr>
      <vt:lpstr>Feature Engineering Part 3</vt:lpstr>
      <vt:lpstr>Feature Selection Section</vt:lpstr>
      <vt:lpstr>Compare 2019 to 2021</vt:lpstr>
      <vt:lpstr>Compare 2019 to 2021 Slide 2</vt:lpstr>
      <vt:lpstr>Compare 2019 to 2021 Slide 3</vt:lpstr>
      <vt:lpstr>Compare 2019 to 2021 Slide 4 </vt:lpstr>
      <vt:lpstr>Compare 2019 to 2021 slide 5 </vt:lpstr>
      <vt:lpstr>PowerPoint Presentation</vt:lpstr>
      <vt:lpstr>Final Model selection Section</vt:lpstr>
      <vt:lpstr>Final Model slide 2</vt:lpstr>
      <vt:lpstr>Final Model Slide 3</vt:lpstr>
      <vt:lpstr>Sample House Sale </vt:lpstr>
      <vt:lpstr>Conclusion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Leland Murrin</dc:creator>
  <cp:lastModifiedBy>Leland Murrin</cp:lastModifiedBy>
  <cp:revision>14</cp:revision>
  <dcterms:created xsi:type="dcterms:W3CDTF">2023-07-15T21:09:27Z</dcterms:created>
  <dcterms:modified xsi:type="dcterms:W3CDTF">2023-08-11T17:29:54Z</dcterms:modified>
</cp:coreProperties>
</file>

<file path=docProps/thumbnail.jpeg>
</file>